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8" r:id="rId4"/>
    <p:sldId id="267" r:id="rId5"/>
    <p:sldId id="271" r:id="rId6"/>
    <p:sldId id="261" r:id="rId7"/>
    <p:sldId id="262" r:id="rId8"/>
    <p:sldId id="269" r:id="rId9"/>
    <p:sldId id="264" r:id="rId10"/>
    <p:sldId id="270" r:id="rId11"/>
    <p:sldId id="265" r:id="rId12"/>
    <p:sldId id="26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5196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ta\Documents\NIST\ustawa_dochody\szacunki_reforma_finans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K:\teksty\nist\zmiana%20ustawy%20dochodow_symulac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aseline="0" dirty="0"/>
              <a:t>Wzrost dochodów (w zł per capita) a wartość wskaźnika G2024</a:t>
            </a:r>
            <a:endParaRPr lang="pl-PL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5044943190088512E-2"/>
          <c:y val="0.21342993533338253"/>
          <c:w val="0.91834746597484873"/>
          <c:h val="0.64349868250268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Arkusz1!$D$57</c:f>
              <c:strCache>
                <c:ptCount val="1"/>
                <c:pt idx="0">
                  <c:v>średnia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Arkusz1!$C$58:$C$63</c:f>
              <c:strCache>
                <c:ptCount val="6"/>
                <c:pt idx="0">
                  <c:v>do 1300</c:v>
                </c:pt>
                <c:pt idx="1">
                  <c:v>1300-1600</c:v>
                </c:pt>
                <c:pt idx="2">
                  <c:v>1600-1900</c:v>
                </c:pt>
                <c:pt idx="3">
                  <c:v>1900-2200</c:v>
                </c:pt>
                <c:pt idx="4">
                  <c:v>2200-2800</c:v>
                </c:pt>
                <c:pt idx="5">
                  <c:v>pow. 2800</c:v>
                </c:pt>
              </c:strCache>
            </c:strRef>
          </c:cat>
          <c:val>
            <c:numRef>
              <c:f>Arkusz1!$D$58:$D$63</c:f>
              <c:numCache>
                <c:formatCode>###0.0000</c:formatCode>
                <c:ptCount val="6"/>
                <c:pt idx="0">
                  <c:v>353.1293441375268</c:v>
                </c:pt>
                <c:pt idx="1">
                  <c:v>328.18233978616979</c:v>
                </c:pt>
                <c:pt idx="2">
                  <c:v>308.28010529294255</c:v>
                </c:pt>
                <c:pt idx="3">
                  <c:v>285.4559555841285</c:v>
                </c:pt>
                <c:pt idx="4">
                  <c:v>287.32338358739133</c:v>
                </c:pt>
                <c:pt idx="5">
                  <c:v>283.37630068088612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3-49C9-96C3-C4A159F8C621}"/>
            </c:ext>
          </c:extLst>
        </c:ser>
        <c:ser>
          <c:idx val="1"/>
          <c:order val="1"/>
          <c:tx>
            <c:strRef>
              <c:f>Arkusz1!$E$57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Arkusz1!$C$58:$C$63</c:f>
              <c:strCache>
                <c:ptCount val="6"/>
                <c:pt idx="0">
                  <c:v>do 1300</c:v>
                </c:pt>
                <c:pt idx="1">
                  <c:v>1300-1600</c:v>
                </c:pt>
                <c:pt idx="2">
                  <c:v>1600-1900</c:v>
                </c:pt>
                <c:pt idx="3">
                  <c:v>1900-2200</c:v>
                </c:pt>
                <c:pt idx="4">
                  <c:v>2200-2800</c:v>
                </c:pt>
                <c:pt idx="5">
                  <c:v>pow. 2800</c:v>
                </c:pt>
              </c:strCache>
            </c:strRef>
          </c:cat>
          <c:val>
            <c:numRef>
              <c:f>Arkusz1!$E$58:$E$63</c:f>
              <c:numCache>
                <c:formatCode>###0.0000</c:formatCode>
                <c:ptCount val="6"/>
                <c:pt idx="0">
                  <c:v>314.86146189712258</c:v>
                </c:pt>
                <c:pt idx="1">
                  <c:v>301.20482110028496</c:v>
                </c:pt>
                <c:pt idx="2">
                  <c:v>292.21965488620219</c:v>
                </c:pt>
                <c:pt idx="3">
                  <c:v>279.2320871841772</c:v>
                </c:pt>
                <c:pt idx="4">
                  <c:v>279.25160645071185</c:v>
                </c:pt>
                <c:pt idx="5">
                  <c:v>270.88038040278451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3-49C9-96C3-C4A159F8C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440943"/>
        <c:axId val="758441775"/>
      </c:barChart>
      <c:catAx>
        <c:axId val="75844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8441775"/>
        <c:crosses val="autoZero"/>
        <c:auto val="1"/>
        <c:lblAlgn val="ctr"/>
        <c:lblOffset val="100"/>
        <c:noMultiLvlLbl val="0"/>
      </c:catAx>
      <c:valAx>
        <c:axId val="758441775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844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885920495363314"/>
          <c:y val="0.24332851480936446"/>
          <c:w val="0.39884758429055078"/>
          <c:h val="6.2022651403666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aseline="0" dirty="0"/>
              <a:t>Wzrost dochodów (w zł per capita) a wielkość gmin (i miast na prawach powiatu)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367790968840555"/>
          <c:y val="0.19950215081318207"/>
          <c:w val="0.8830489656368905"/>
          <c:h val="0.61743251279622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średnia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Arkusz1!$A$3:$A$9</c:f>
              <c:strCache>
                <c:ptCount val="7"/>
                <c:pt idx="0">
                  <c:v>do 3 tys.</c:v>
                </c:pt>
                <c:pt idx="1">
                  <c:v>3 do 5 tys.</c:v>
                </c:pt>
                <c:pt idx="2">
                  <c:v>5 do 10 tys.</c:v>
                </c:pt>
                <c:pt idx="3">
                  <c:v>10 do 20 tys.</c:v>
                </c:pt>
                <c:pt idx="4">
                  <c:v>20 do 50 tys.</c:v>
                </c:pt>
                <c:pt idx="5">
                  <c:v>50 do 100 tys.</c:v>
                </c:pt>
                <c:pt idx="6">
                  <c:v>pow. 100 tys.</c:v>
                </c:pt>
              </c:strCache>
            </c:strRef>
          </c:cat>
          <c:val>
            <c:numRef>
              <c:f>Arkusz1!$B$3:$B$9</c:f>
              <c:numCache>
                <c:formatCode>General</c:formatCode>
                <c:ptCount val="7"/>
                <c:pt idx="0">
                  <c:v>401</c:v>
                </c:pt>
                <c:pt idx="1">
                  <c:v>334</c:v>
                </c:pt>
                <c:pt idx="2">
                  <c:v>313</c:v>
                </c:pt>
                <c:pt idx="3">
                  <c:v>267</c:v>
                </c:pt>
                <c:pt idx="4">
                  <c:v>254</c:v>
                </c:pt>
                <c:pt idx="5">
                  <c:v>306</c:v>
                </c:pt>
                <c:pt idx="6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9-4A61-BDE5-A35B0ED52BDC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Arkusz1!$A$3:$A$9</c:f>
              <c:strCache>
                <c:ptCount val="7"/>
                <c:pt idx="0">
                  <c:v>do 3 tys.</c:v>
                </c:pt>
                <c:pt idx="1">
                  <c:v>3 do 5 tys.</c:v>
                </c:pt>
                <c:pt idx="2">
                  <c:v>5 do 10 tys.</c:v>
                </c:pt>
                <c:pt idx="3">
                  <c:v>10 do 20 tys.</c:v>
                </c:pt>
                <c:pt idx="4">
                  <c:v>20 do 50 tys.</c:v>
                </c:pt>
                <c:pt idx="5">
                  <c:v>50 do 100 tys.</c:v>
                </c:pt>
                <c:pt idx="6">
                  <c:v>pow. 100 tys.</c:v>
                </c:pt>
              </c:strCache>
            </c:strRef>
          </c:cat>
          <c:val>
            <c:numRef>
              <c:f>Arkusz1!$C$3:$C$9</c:f>
              <c:numCache>
                <c:formatCode>General</c:formatCode>
                <c:ptCount val="7"/>
                <c:pt idx="0">
                  <c:v>391</c:v>
                </c:pt>
                <c:pt idx="1">
                  <c:v>318</c:v>
                </c:pt>
                <c:pt idx="2">
                  <c:v>289</c:v>
                </c:pt>
                <c:pt idx="3">
                  <c:v>243</c:v>
                </c:pt>
                <c:pt idx="4">
                  <c:v>223</c:v>
                </c:pt>
                <c:pt idx="5">
                  <c:v>227</c:v>
                </c:pt>
                <c:pt idx="6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9-4A61-BDE5-A35B0ED52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836528"/>
        <c:axId val="1373148496"/>
      </c:barChart>
      <c:catAx>
        <c:axId val="14908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73148496"/>
        <c:crosses val="autoZero"/>
        <c:auto val="1"/>
        <c:lblAlgn val="ctr"/>
        <c:lblOffset val="100"/>
        <c:noMultiLvlLbl val="0"/>
      </c:catAx>
      <c:valAx>
        <c:axId val="1373148496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083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56358523471135"/>
          <c:y val="0.27365635806185168"/>
          <c:w val="0.37364873668419929"/>
          <c:h val="0.1349689293168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12D908F-F5DA-38E4-C2C9-52372B99ED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C82A2FB-EE4A-65C6-7AAB-BC379E256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6BD1A-973A-4A8F-8DA0-850BC56F547F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CD9A620-1FE1-FC5F-B337-E0529A01D0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E163052-7AED-9FBD-2997-E36573F95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85AB-9D0C-470C-977C-3E4141627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46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E950-B077-4559-9E84-69D6A315BE63}" type="datetimeFigureOut">
              <a:rPr lang="pl-PL" smtClean="0"/>
              <a:t>13.03.2025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AF8E-69D2-4969-B7C3-5975AA116D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21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99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44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FF0000"/>
                </a:solidFill>
              </a:rPr>
              <a:t>Zastrzeżenie/ wątpliwość: to dotyczy symulacji na rok 2025. Trudno oszacować co będzie po uchyleniu mechanizmów przejściowych. Trzeba też wyjaśnić co jest osi Y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6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rgbClr val="120052"/>
                </a:solidFill>
              </a:rPr>
              <a:t>Wątpliwe założenie, że historyczne wydatki najlepiej odzwierciedlają przyszłe potrzeby </a:t>
            </a:r>
            <a:r>
              <a:rPr lang="pl-PL" sz="1200" dirty="0">
                <a:solidFill>
                  <a:srgbClr val="FF0000"/>
                </a:solidFill>
              </a:rPr>
              <a:t>(wątpliwe, ale chyba nieuniknione, problemem jest oparcie się na korelacjach bez uwzględnienia dodatkowych „zmiennych kontrolnych”)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89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Oświata:</a:t>
            </a:r>
            <a:r>
              <a:rPr lang="pl-PL" sz="1200" dirty="0"/>
              <a:t> </a:t>
            </a:r>
            <a:r>
              <a:rPr lang="pl-PL" sz="1200" dirty="0">
                <a:solidFill>
                  <a:srgbClr val="FF0000"/>
                </a:solidFill>
              </a:rPr>
              <a:t>tu trzeba wspomnieć o ogólnym </a:t>
            </a:r>
            <a:r>
              <a:rPr lang="pl-PL" sz="1200" dirty="0" err="1">
                <a:solidFill>
                  <a:srgbClr val="FF0000"/>
                </a:solidFill>
              </a:rPr>
              <a:t>niedofinasowaniu</a:t>
            </a:r>
            <a:endParaRPr lang="pl-PL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problematycznej wagi wiejskiej (</a:t>
            </a:r>
            <a:r>
              <a:rPr lang="pl-PL" sz="1200" dirty="0">
                <a:solidFill>
                  <a:srgbClr val="FF0000"/>
                </a:solidFill>
              </a:rPr>
              <a:t>wyjaśnić w jednym zdaniu dlaczego, bo będzie krzyk – że chodzi o zróżnicowanie grupy gmin wiejskich i zróżnicowanie tej wagi</a:t>
            </a:r>
            <a:r>
              <a:rPr lang="pl-PL" sz="1200" dirty="0"/>
              <a:t>) </a:t>
            </a:r>
            <a:endParaRPr lang="pl-PL" sz="1200" dirty="0">
              <a:solidFill>
                <a:srgbClr val="FF0000"/>
              </a:solidFill>
            </a:endParaRPr>
          </a:p>
          <a:p>
            <a:r>
              <a:rPr lang="pl-PL" dirty="0"/>
              <a:t>Ryzyko manipulacji wskaźnikami przez samorządy, Niektóre wskaźniki mogą prowadzić do podejmowania decyzji na podstawie korzyści finansowych zamiast realnych potrzeb mieszkańców (np. liczba oddziałów szkolnych, ilość ścieków)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21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Gospodarka komunalna i ochrona środowiska w gminach: waga sektora </a:t>
            </a:r>
            <a:r>
              <a:rPr lang="pl-PL" sz="1800" b="0" i="0" u="none" strike="noStrike" baseline="0" dirty="0">
                <a:latin typeface="TimesNewRoman"/>
              </a:rPr>
              <a:t>0,07, w miastach na </a:t>
            </a:r>
            <a:r>
              <a:rPr lang="pl-PL" sz="1800" b="0" i="0" u="none" strike="noStrike" baseline="0" dirty="0" err="1">
                <a:latin typeface="TimesNewRoman"/>
              </a:rPr>
              <a:t>pp</a:t>
            </a:r>
            <a:r>
              <a:rPr lang="pl-PL" sz="1800" b="0" i="0" u="none" strike="noStrike" baseline="0" dirty="0">
                <a:latin typeface="TimesNewRoman"/>
              </a:rPr>
              <a:t> 0,05</a:t>
            </a:r>
          </a:p>
          <a:p>
            <a:r>
              <a:rPr lang="pl-PL" sz="1800" b="0" i="0" u="none" strike="noStrike" baseline="0" dirty="0">
                <a:latin typeface="TimesNewRoman"/>
              </a:rPr>
              <a:t>Z wcześniejszych analiz wychodzi, że w przypadku transportu znaczenie dla wydatków ma </a:t>
            </a:r>
            <a:r>
              <a:rPr lang="pl-PL" sz="1800" b="0" i="0" u="none" strike="noStrike" baseline="0" dirty="0" err="1">
                <a:latin typeface="TimesNewRoman"/>
              </a:rPr>
              <a:t>gestośc</a:t>
            </a:r>
            <a:r>
              <a:rPr lang="pl-PL" sz="1800" b="0" i="0" u="none" strike="noStrike" baseline="0" dirty="0">
                <a:latin typeface="TimesNewRoman"/>
              </a:rPr>
              <a:t> zaludnienia, ten wskaźnik jest istotny, nie został ujęty wśród determinant: mamy liczbę ludności w wieku 20-64, w miastach na </a:t>
            </a:r>
            <a:r>
              <a:rPr lang="pl-PL" sz="1800" b="0" i="0" u="none" strike="noStrike" baseline="0" dirty="0" err="1">
                <a:latin typeface="TimesNewRoman"/>
              </a:rPr>
              <a:t>pp</a:t>
            </a:r>
            <a:r>
              <a:rPr lang="pl-PL" sz="1800" b="0" i="0" u="none" strike="noStrike" baseline="0" dirty="0">
                <a:latin typeface="TimesNewRoman"/>
              </a:rPr>
              <a:t> – liczba pracujących, uwzględnienie gęstości zaludnienia wydaje się ważne, czy powinien być to jedyny wskaźnik? Być może nie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5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93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8E251-9D10-5DA9-937B-E26241CF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0F50F6D-B3FF-F159-1796-3D03FFAE0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5A9987E-E546-2E02-699D-59DD89EE0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Brak uwzględnienia danych alternatywnych, takich jak liczba osób dojeżdżających do pracy czy dzienna liczba użytkowników miasta (np. na podstawie logowań)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EC8FB0-1C49-A0B9-6D43-E8CD6F611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9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Współpraca z przedstawicielami JST pozwoli nam lepiej zidentyfikować obszary wymagające korekty oraz zaproponować rozwiązania, które będą bardziej sprawiedliwe i skuteczne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AAF8E-69D2-4969-B7C3-5975AA116D2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36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ran star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6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AC9A1-90E2-F6E7-1627-99152674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234791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F6B54A-2B12-F151-D89D-9991CC6B9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83226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C78A32-7833-5C85-D522-9C230835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200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0117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ED13D45B-0D59-D5E7-0455-6021023DF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7" y="2484387"/>
            <a:ext cx="11588885" cy="2184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54992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9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.pl/" TargetMode="External"/><Relationship Id="rId2" Type="http://schemas.openxmlformats.org/officeDocument/2006/relationships/hyperlink" Target="mailto:julita.lukomska@nist.gov.p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@nist3070" TargetMode="External"/><Relationship Id="rId4" Type="http://schemas.openxmlformats.org/officeDocument/2006/relationships/hyperlink" Target="https://www.facebook.com/NarodowyInstytutSamorzaduTerytorialneg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15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1CB2F-0EFC-093D-62AB-EE2381CE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85E4848-6FF1-64E6-224E-25687DE2D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2" y="1545996"/>
            <a:ext cx="9062978" cy="5312004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Propozycje usprawnień c.d.</a:t>
            </a:r>
          </a:p>
          <a:p>
            <a:pPr marL="0" indent="0">
              <a:buNone/>
            </a:pPr>
            <a:endParaRPr lang="pl-PL" sz="1400" dirty="0"/>
          </a:p>
          <a:p>
            <a:pPr lvl="1">
              <a:spcBef>
                <a:spcPts val="1200"/>
              </a:spcBef>
            </a:pPr>
            <a:r>
              <a:rPr lang="pl-PL" b="1" dirty="0"/>
              <a:t>Stopniowe wygaszanie mechanizmów przejściowych i widełek </a:t>
            </a:r>
            <a:r>
              <a:rPr lang="pl-PL" dirty="0"/>
              <a:t>– zastosowane limity mogą pełnić funkcję przejściowego rozwiązania łagodzącego skutki zmian, jednak w dłuższej perspektywie powinny zostać wyeliminowane</a:t>
            </a:r>
            <a:endParaRPr lang="pl-PL" b="1" dirty="0"/>
          </a:p>
          <a:p>
            <a:pPr lvl="1">
              <a:spcBef>
                <a:spcPts val="1200"/>
              </a:spcBef>
            </a:pPr>
            <a:r>
              <a:rPr lang="pl-PL" b="1" dirty="0"/>
              <a:t>Większa autonomia JST w zakresie kształtowania dochodów</a:t>
            </a:r>
            <a:r>
              <a:rPr lang="pl-PL" dirty="0"/>
              <a:t> – możliwość wpływu samorządów na stawki czy ulgi w PIT w określonych widełkach jako sposób na lepsze dostosowanie dochodów do lokalnych potrzeb i strategii rozwoju, także modyfikacje podatków lokalnych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C204E8-3397-0554-221F-B8A2B6CC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132" y="5820889"/>
            <a:ext cx="2227868" cy="10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481F4D-53EE-FE7C-8338-ACCCB3AC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50517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Dalsze kierunki</a:t>
            </a:r>
          </a:p>
          <a:p>
            <a:pPr marL="0" indent="0">
              <a:buNone/>
            </a:pPr>
            <a:endParaRPr lang="pl-PL" sz="800" dirty="0"/>
          </a:p>
          <a:p>
            <a:pPr lvl="1">
              <a:spcBef>
                <a:spcPts val="1200"/>
              </a:spcBef>
            </a:pPr>
            <a:r>
              <a:rPr lang="pl-PL" dirty="0"/>
              <a:t>Analiza prowadzona obecnie przez NIST ma charakter </a:t>
            </a:r>
            <a:r>
              <a:rPr lang="pl-PL" b="1" dirty="0"/>
              <a:t>wstępny</a:t>
            </a:r>
            <a:r>
              <a:rPr lang="pl-PL" dirty="0"/>
              <a:t> – pełne wyniki badań zostaną udostępnione w późniejszym terminie, spodziewamy się rekomendacji pod koniec roku 2025</a:t>
            </a:r>
          </a:p>
          <a:p>
            <a:pPr lvl="1">
              <a:spcBef>
                <a:spcPts val="1200"/>
              </a:spcBef>
            </a:pPr>
            <a:r>
              <a:rPr lang="pl-PL" b="1" dirty="0"/>
              <a:t>Głos samorządów</a:t>
            </a:r>
            <a:r>
              <a:rPr lang="pl-PL" dirty="0"/>
              <a:t>, a zwłaszcza skarbników, jest bardzo ważny dla wypracowania rozwiązań adekwatnych do realnych potrzeb JST</a:t>
            </a:r>
          </a:p>
          <a:p>
            <a:pPr lvl="1">
              <a:spcBef>
                <a:spcPts val="1200"/>
              </a:spcBef>
            </a:pPr>
            <a:r>
              <a:rPr lang="pl-PL" dirty="0"/>
              <a:t>Ważne pytanie: Jak sprawić, by system wyrównawczy rzeczywiście odpowiadał na faktyczne potrzeby samorządów, zamiast utrwalać istniejące różnice w ich zamożności?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00F767-F131-B679-1A1C-C42F4056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132" y="5820889"/>
            <a:ext cx="2227868" cy="10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7809A87-2090-649E-4941-A5631B739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7" y="1734532"/>
            <a:ext cx="11588885" cy="293474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Dziękuję za uwagę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julita.lukomska@nist.gov.pl</a:t>
            </a:r>
            <a:endParaRPr lang="pl-PL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400" dirty="0">
                <a:solidFill>
                  <a:schemeClr val="tx1"/>
                </a:solidFill>
                <a:hlinkClick r:id="rId3"/>
              </a:rPr>
              <a:t>https://www.nist.gov.pl/</a:t>
            </a:r>
            <a:endParaRPr lang="pl-PL" sz="2400" u="sng" dirty="0">
              <a:solidFill>
                <a:srgbClr val="0563C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  <a:hlinkClick r:id="rId4"/>
              </a:rPr>
              <a:t>https://www.facebook.com/NarodowyInstytutSamorzaduTerytorialnego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  <a:hlinkClick r:id="rId5"/>
              </a:rPr>
              <a:t>https://www.youtube.com/@nist3070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52AE01-E4DC-6F25-FB03-B9778A1E3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735" y="1923068"/>
            <a:ext cx="2749309" cy="12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345C8-2F9A-3FCA-C90E-7A87AECA6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8213889" cy="2387600"/>
          </a:xfrm>
        </p:spPr>
        <p:txBody>
          <a:bodyPr/>
          <a:lstStyle/>
          <a:p>
            <a:r>
              <a:rPr lang="pl-PL" sz="4000" dirty="0" err="1">
                <a:solidFill>
                  <a:srgbClr val="120052"/>
                </a:solidFill>
              </a:rPr>
              <a:t>metodologiA</a:t>
            </a:r>
            <a:r>
              <a:rPr lang="pl-PL" sz="4000" dirty="0">
                <a:solidFill>
                  <a:srgbClr val="120052"/>
                </a:solidFill>
              </a:rPr>
              <a:t> finansowania JST. Jak obecne wskaźniki można poprawić?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E71AA4-18AF-1475-1401-039D56563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308157" cy="1655762"/>
          </a:xfrm>
        </p:spPr>
        <p:txBody>
          <a:bodyPr/>
          <a:lstStyle/>
          <a:p>
            <a:endParaRPr lang="pl-PL" dirty="0">
              <a:solidFill>
                <a:srgbClr val="120052"/>
              </a:solidFill>
            </a:endParaRPr>
          </a:p>
          <a:p>
            <a:r>
              <a:rPr lang="pl-PL" dirty="0">
                <a:solidFill>
                  <a:srgbClr val="120052"/>
                </a:solidFill>
              </a:rPr>
              <a:t>dr Julita Łukomska</a:t>
            </a:r>
          </a:p>
          <a:p>
            <a:r>
              <a:rPr lang="pl-PL" dirty="0">
                <a:solidFill>
                  <a:srgbClr val="120052"/>
                </a:solidFill>
              </a:rPr>
              <a:t>Narodowy Instytut Samorządu Terytorialnego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AFCE15-F132-7F33-8A0B-33C16E44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888" y="4312764"/>
            <a:ext cx="2227868" cy="10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8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3CC02C3-74A9-C45B-641C-D5AD3A3B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5" y="1385740"/>
            <a:ext cx="10529738" cy="531671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Nowa ustawa o dochodach JST – krok w dobrym kierunku</a:t>
            </a:r>
          </a:p>
          <a:p>
            <a:pPr lvl="1"/>
            <a:r>
              <a:rPr lang="pl-PL" sz="2200" b="1" dirty="0"/>
              <a:t>Większa autonomia finansowa </a:t>
            </a:r>
            <a:r>
              <a:rPr lang="pl-PL" sz="2200" dirty="0"/>
              <a:t>– wzrost udziału dochodów własnych (szeroko rozumianych) w budżetach samorządów, w przeciwieństwie do tendencji  w niektórych krajach europejskich, np. Węgry, Chorwacja, Bułgaria</a:t>
            </a:r>
            <a:endParaRPr lang="pl-PL" sz="2200" dirty="0">
              <a:solidFill>
                <a:srgbClr val="FF0000"/>
              </a:solidFill>
            </a:endParaRPr>
          </a:p>
          <a:p>
            <a:pPr lvl="1"/>
            <a:r>
              <a:rPr lang="pl-PL" sz="2200" b="1" dirty="0"/>
              <a:t>Dochody JST z PIT i CIT uniezależnione od bieżących zmian polityki podatkowej państwa</a:t>
            </a:r>
            <a:endParaRPr lang="pl-PL" sz="2200" dirty="0"/>
          </a:p>
          <a:p>
            <a:pPr lvl="1"/>
            <a:r>
              <a:rPr lang="pl-PL" sz="2200" b="1" dirty="0"/>
              <a:t>Większa elastyczność i dostosowanie do potrzeb </a:t>
            </a:r>
            <a:r>
              <a:rPr lang="pl-PL" sz="2200" dirty="0"/>
              <a:t>– możliwość okresowego przeglądu wskaźników i ich modyfikacji zgodnie ze zmieniającymi się priorytetami JST</a:t>
            </a:r>
          </a:p>
          <a:p>
            <a:pPr lvl="1"/>
            <a:r>
              <a:rPr lang="pl-PL" sz="2200" b="1" dirty="0"/>
              <a:t>Transparentność i współpraca z JST </a:t>
            </a:r>
            <a:r>
              <a:rPr lang="pl-PL" sz="2200" dirty="0"/>
              <a:t>– wprowadzenie regulacji w konsultacji z samorządami oraz zapewnienie dostępu do informacji o składowych systemu finansowania</a:t>
            </a:r>
          </a:p>
          <a:p>
            <a:pPr lvl="1"/>
            <a:r>
              <a:rPr lang="pl-PL" sz="2200" b="1" dirty="0"/>
              <a:t>Komponent ekologiczny </a:t>
            </a:r>
            <a:r>
              <a:rPr lang="pl-PL" sz="2200" dirty="0"/>
              <a:t>– dodatkowe środki dla samorządów, w których znaczną część terytorium stanowią obszary chronione</a:t>
            </a:r>
          </a:p>
          <a:p>
            <a:pPr lvl="1"/>
            <a:r>
              <a:rPr lang="pl-PL" sz="2200" b="1" dirty="0"/>
              <a:t>Uwzględnienie zróżnicowanych potrzeb samorządów </a:t>
            </a:r>
            <a:r>
              <a:rPr lang="pl-PL" sz="2200" dirty="0"/>
              <a:t>– po raz pierwszy wprowadzono mechanizmy uwzględniające specyfikę poszczególnych JST, nie opierając się tylko na liczbie mieszkańców; determinanty potrzeb wydatkowych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5A389E1-F493-ED12-B6D7-21D5EEEBB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5940723"/>
            <a:ext cx="1803662" cy="8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20C8AF5-3DE0-7D36-A3EE-8665A986D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24" y="1321084"/>
            <a:ext cx="10957776" cy="485587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cs typeface="Times New Roman" panose="02020603050405020304" pitchFamily="18" charset="0"/>
              </a:rPr>
              <a:t>(Wstępnie) szacowane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efekty nowej ustawy dla roku 2025:</a:t>
            </a:r>
          </a:p>
          <a:p>
            <a:pPr marL="0" indent="0">
              <a:buNone/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Poprawa sytuacji finansowej zarówno najmniejszych, jak i największych </a:t>
            </a:r>
            <a:r>
              <a:rPr lang="pl-PL" sz="2000" dirty="0">
                <a:cs typeface="Times New Roman" panose="02020603050405020304" pitchFamily="18" charset="0"/>
              </a:rPr>
              <a:t>JST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Zmniejszenie </a:t>
            </a:r>
            <a:r>
              <a:rPr lang="pl-PL" sz="2000" dirty="0">
                <a:cs typeface="Times New Roman" panose="02020603050405020304" pitchFamily="18" charset="0"/>
              </a:rPr>
              <a:t>różnic w dochodach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pomiędzy mniej i bardziej zamożnymi samorządami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9B4CC0D-6E30-4F24-BBB9-FDF480D34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011354"/>
              </p:ext>
            </p:extLst>
          </p:nvPr>
        </p:nvGraphicFramePr>
        <p:xfrm>
          <a:off x="6004874" y="3170861"/>
          <a:ext cx="6187126" cy="321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AE9C614-7034-4B66-AD09-BAD119423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533884"/>
              </p:ext>
            </p:extLst>
          </p:nvPr>
        </p:nvGraphicFramePr>
        <p:xfrm>
          <a:off x="0" y="3170861"/>
          <a:ext cx="5882326" cy="338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476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BFFA4E6-F9AB-8CEC-AA8C-C7EFE3018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41" y="1039296"/>
            <a:ext cx="8839960" cy="6250535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080BBA6-7D43-C39E-80CC-AAA4682B2DC0}"/>
              </a:ext>
            </a:extLst>
          </p:cNvPr>
          <p:cNvSpPr txBox="1"/>
          <p:nvPr/>
        </p:nvSpPr>
        <p:spPr>
          <a:xfrm>
            <a:off x="401373" y="85189"/>
            <a:ext cx="11238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Zysk z reformy” czyli różnica pomiędzy dochodami 2025 wg projektu ustawy a dochodami 2025 wg poprzedniej ustawy (w zł, per capita)</a:t>
            </a:r>
          </a:p>
        </p:txBody>
      </p:sp>
    </p:spTree>
    <p:extLst>
      <p:ext uri="{BB962C8B-B14F-4D97-AF65-F5344CB8AC3E}">
        <p14:creationId xmlns:p14="http://schemas.microsoft.com/office/powerpoint/2010/main" val="161408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0426B5C-C9B5-3047-F7BC-35F68EB29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3" y="1376313"/>
            <a:ext cx="9682115" cy="4517846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Co można poprawić? Nad czym można dyskutować?</a:t>
            </a:r>
          </a:p>
          <a:p>
            <a:r>
              <a:rPr lang="pl-PL" sz="2600" dirty="0"/>
              <a:t>Ograniczenia wynikające z obecnej metody ustalania przeliczeniowej liczby mieszkańców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120052"/>
                </a:solidFill>
              </a:rPr>
              <a:t>Sztuczny limit 25% w górę i w dół – arbitralność tej wartości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120052"/>
                </a:solidFill>
              </a:rPr>
              <a:t>Możliwość alternatywnych podejść (np. dynamiczne dopasowanie na podstawie rzeczywistych danych demograficznych)</a:t>
            </a:r>
          </a:p>
          <a:p>
            <a:r>
              <a:rPr lang="pl-PL" sz="2600" dirty="0"/>
              <a:t>Wyzwania w określaniu determinant potrzeb wydatkowych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120052"/>
                </a:solidFill>
              </a:rPr>
              <a:t>Część wskaźników jest trudna do obrony merytorycznie lub zależy od polityki samorządu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Popyt na dobra i usługi publiczne jest często zróżnicowany w zależności od obiektywnych warunków lokalnych</a:t>
            </a:r>
          </a:p>
          <a:p>
            <a:pPr marL="457200" lvl="1" indent="0">
              <a:buNone/>
            </a:pPr>
            <a:r>
              <a:rPr lang="pl-PL" dirty="0">
                <a:solidFill>
                  <a:srgbClr val="120052"/>
                </a:solidFill>
              </a:rPr>
              <a:t>Przykład: liczba dzieci w przedszkolach </a:t>
            </a:r>
            <a:r>
              <a:rPr lang="pl-PL" i="1" dirty="0">
                <a:solidFill>
                  <a:srgbClr val="120052"/>
                </a:solidFill>
              </a:rPr>
              <a:t>vs.</a:t>
            </a:r>
            <a:r>
              <a:rPr lang="pl-PL" dirty="0">
                <a:solidFill>
                  <a:srgbClr val="120052"/>
                </a:solidFill>
              </a:rPr>
              <a:t> liczba dzieci ogółem – czy obecne podejście nie zaburza oceny popytu na usługi edukacyjne?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AC0C7A-C674-D8C0-09CD-4973487B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718" y="5743248"/>
            <a:ext cx="2227868" cy="10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CA8D414-3AA6-4F4D-3B23-3DB0B37B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49" y="1319754"/>
            <a:ext cx="11717519" cy="542041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l-PL" sz="3200" dirty="0"/>
              <a:t>Co można poprawić? Nad czym można dyskutować?</a:t>
            </a:r>
          </a:p>
          <a:p>
            <a:pPr marL="0" indent="0">
              <a:spcBef>
                <a:spcPts val="600"/>
              </a:spcBef>
              <a:buNone/>
            </a:pPr>
            <a:endParaRPr lang="pl-PL" sz="800" dirty="0"/>
          </a:p>
          <a:p>
            <a:pPr marL="0" indent="0">
              <a:spcBef>
                <a:spcPts val="600"/>
              </a:spcBef>
              <a:buNone/>
            </a:pPr>
            <a:r>
              <a:rPr lang="pl-PL" dirty="0"/>
              <a:t>Sektorowe uwagi dotyczące wybranych wskaźników</a:t>
            </a:r>
          </a:p>
          <a:p>
            <a:pPr marL="0" indent="0">
              <a:spcBef>
                <a:spcPts val="600"/>
              </a:spcBef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2600" b="1" dirty="0"/>
              <a:t>Oświata</a:t>
            </a:r>
            <a:r>
              <a:rPr lang="pl-PL" sz="2600" dirty="0"/>
              <a:t> – dublowanie lub zależność wskaźników od decyzji władz JST</a:t>
            </a:r>
          </a:p>
          <a:p>
            <a:pPr lvl="1"/>
            <a:r>
              <a:rPr lang="pl-PL" sz="2000" dirty="0"/>
              <a:t>Szacunek dotyczący potrzeb edukacyjnych w dwóch miejscach: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l-PL" dirty="0"/>
              <a:t>W ramach ogólnych </a:t>
            </a:r>
            <a:r>
              <a:rPr lang="pl-PL" b="1" dirty="0"/>
              <a:t>potrzeb oświatowych</a:t>
            </a:r>
            <a:r>
              <a:rPr lang="pl-PL" dirty="0"/>
              <a:t>, które w największym stopniu zależą od polityki </a:t>
            </a:r>
            <a:r>
              <a:rPr lang="pl-PL" b="1" dirty="0"/>
              <a:t>Ministra Edukacji Narodowej </a:t>
            </a:r>
            <a:r>
              <a:rPr lang="pl-PL" dirty="0"/>
              <a:t>– w tym obszarze kluczowa jest współpraca Ministerstwa Finansów i MEN (potrzebne aktywne działania na rzecz zabiegania o zmianę w kwestii niedofinansowania wydatków oświatowych, samorządy w ostatnich latach coraz więcej „dokładały” do subwencji oświatowej)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l-PL" dirty="0"/>
              <a:t>Przy </a:t>
            </a:r>
            <a:r>
              <a:rPr lang="pl-PL" b="1" dirty="0"/>
              <a:t>potrzebach wyrównawczych (determinanty)</a:t>
            </a:r>
          </a:p>
          <a:p>
            <a:pPr marL="914400" lvl="2" indent="0">
              <a:buNone/>
            </a:pPr>
            <a:r>
              <a:rPr lang="pl-PL" dirty="0"/>
              <a:t>Czy nie byłoby lepiej, gdyby potrzeby oświatowe były ujęte w jednym miejscu dla większej przejrzystości?</a:t>
            </a:r>
          </a:p>
          <a:p>
            <a:pPr lvl="1"/>
            <a:r>
              <a:rPr lang="pl-PL" sz="2000" dirty="0"/>
              <a:t>Warto poszukiwać wskaźników, które lepiej odzwierciedlają </a:t>
            </a:r>
            <a:r>
              <a:rPr lang="pl-PL" sz="2000" b="1" dirty="0"/>
              <a:t>strukturalne, niezależne od władz samorządowych warunki realizacji zadań oświatowych</a:t>
            </a:r>
            <a:r>
              <a:rPr lang="pl-PL" sz="2000" dirty="0"/>
              <a:t>, i uwzględnić je np. zamiast niemalże jednolitej wagi wiejskiej dla wszystkich gmin wiejskich lub zamiast liczby oddziałów szkolnych (determinanty potrzeb wyrównawczych)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52B23A-7256-C929-4807-DB3073012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32" y="1319754"/>
            <a:ext cx="1822514" cy="8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C7A0-1E25-7EE0-210B-84785E6C4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769B12B-0670-BFA2-C16C-1258B6F5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2" y="1480008"/>
            <a:ext cx="9879291" cy="4883085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Co można poprawić? Nad czym można dyskutować?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dirty="0"/>
              <a:t>Sektorowe uwagi dotyczące wybranych wskaźników </a:t>
            </a:r>
            <a:r>
              <a:rPr lang="pl-PL" dirty="0">
                <a:solidFill>
                  <a:schemeClr val="tx1"/>
                </a:solidFill>
              </a:rPr>
              <a:t>(przykłady)</a:t>
            </a:r>
          </a:p>
          <a:p>
            <a:pPr marL="0" indent="0">
              <a:buNone/>
            </a:pPr>
            <a:endParaRPr lang="pl-PL" sz="1000" dirty="0"/>
          </a:p>
          <a:p>
            <a:pPr lvl="1"/>
            <a:r>
              <a:rPr lang="pl-PL" b="1" dirty="0"/>
              <a:t>Gospodarka komunalna i ochrona środowiska </a:t>
            </a:r>
            <a:r>
              <a:rPr lang="pl-PL" dirty="0"/>
              <a:t>– nieuwzględnienie kosztów spółek komunalnych prowadzi do zaniżonej wagi tego sektora</a:t>
            </a:r>
          </a:p>
          <a:p>
            <a:pPr lvl="1"/>
            <a:r>
              <a:rPr lang="pl-PL" b="1" dirty="0"/>
              <a:t>Administracja publiczna </a:t>
            </a:r>
            <a:r>
              <a:rPr lang="pl-PL" dirty="0"/>
              <a:t>– może lepszym miernikiem byłaby sama liczba mieszkańców zamiast uwzględniania we wskaźniku wysokości wynagrodzeń, które mogą utrwalać istniejące różnice w zamożności samorządów?</a:t>
            </a:r>
          </a:p>
          <a:p>
            <a:pPr lvl="1"/>
            <a:r>
              <a:rPr lang="pl-PL" b="1" dirty="0"/>
              <a:t>Transport</a:t>
            </a:r>
            <a:r>
              <a:rPr lang="pl-PL" dirty="0"/>
              <a:t> – gęstość zaludnienia jako istotny wskaźnik, ale czy powinien być jedynym?</a:t>
            </a:r>
          </a:p>
          <a:p>
            <a:pPr lvl="1"/>
            <a:r>
              <a:rPr lang="pl-PL" b="1" dirty="0"/>
              <a:t>Polityka społeczna </a:t>
            </a:r>
            <a:r>
              <a:rPr lang="pl-PL" dirty="0"/>
              <a:t>– wskaźniki wydają się dobrze dobrane i odzwierciedlające potrzeby wydatkowe w tym sektorze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CA4FA3-9F42-51E8-D0A3-A88FF402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010" y="5733822"/>
            <a:ext cx="2227868" cy="10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B622913-12AD-799A-DAFD-52893A59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1" y="1414021"/>
            <a:ext cx="9409819" cy="5443979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Propozycje usprawnień</a:t>
            </a:r>
            <a:endParaRPr lang="pl-PL" dirty="0"/>
          </a:p>
          <a:p>
            <a:pPr lvl="1">
              <a:spcBef>
                <a:spcPts val="1000"/>
              </a:spcBef>
            </a:pPr>
            <a:r>
              <a:rPr lang="pl-PL" b="1" dirty="0"/>
              <a:t>Zmiana metodologii </a:t>
            </a:r>
            <a:r>
              <a:rPr lang="pl-PL" dirty="0"/>
              <a:t>na etapie ustalania związków pomiędzy zmiennymi a potrzebami wydatkowymi samorządów – przejście </a:t>
            </a:r>
            <a:r>
              <a:rPr lang="pl-PL" b="1" dirty="0"/>
              <a:t>od analiz wpływu pojedynczych zmiennych do podejścia wielowymiarowego</a:t>
            </a:r>
            <a:r>
              <a:rPr lang="pl-PL" dirty="0"/>
              <a:t>, uwzględniającego zmienne kontrolujące wpływ zmiennej wyjaśniającej zróżnicowanie wydatków</a:t>
            </a:r>
          </a:p>
          <a:p>
            <a:pPr lvl="1">
              <a:spcBef>
                <a:spcPts val="1000"/>
              </a:spcBef>
            </a:pPr>
            <a:r>
              <a:rPr lang="pl-PL" b="1" dirty="0"/>
              <a:t>Lepsze dostosowanie </a:t>
            </a:r>
            <a:r>
              <a:rPr lang="pl-PL" dirty="0"/>
              <a:t>wskaźników do rzeczywistych potrzeb JST – np. uwzględnienie depopulacji i jej wpływu na koszty edukacji</a:t>
            </a:r>
          </a:p>
          <a:p>
            <a:pPr lvl="1">
              <a:spcBef>
                <a:spcPts val="1000"/>
              </a:spcBef>
            </a:pPr>
            <a:r>
              <a:rPr lang="pl-PL" dirty="0"/>
              <a:t>Zminimalizowanie ryzyka </a:t>
            </a:r>
            <a:r>
              <a:rPr lang="pl-PL" b="1" dirty="0"/>
              <a:t>manipulacji wskaźnikami </a:t>
            </a:r>
            <a:r>
              <a:rPr lang="pl-PL" dirty="0"/>
              <a:t>przez samorządy albo </a:t>
            </a:r>
            <a:r>
              <a:rPr lang="pl-PL" b="1" dirty="0"/>
              <a:t>wpływu tych wskaźników na decyzje polityczne </a:t>
            </a:r>
            <a:r>
              <a:rPr lang="pl-PL" dirty="0"/>
              <a:t>samorządów</a:t>
            </a:r>
          </a:p>
          <a:p>
            <a:pPr lvl="1">
              <a:spcBef>
                <a:spcPts val="1000"/>
              </a:spcBef>
            </a:pPr>
            <a:r>
              <a:rPr lang="pl-PL" b="1" dirty="0"/>
              <a:t>Nowe źródła danych </a:t>
            </a:r>
            <a:r>
              <a:rPr lang="pl-PL" dirty="0"/>
              <a:t>– np. wykorzystanie danych GUS o liczbie dojeżdżających do pracy czy dziennej liczbie użytkowników miasta (np. na podstawie logowań)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2BFB6C2-2D47-50E8-F1A3-ED4C15A51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132" y="5820889"/>
            <a:ext cx="2227868" cy="10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3974"/>
      </p:ext>
    </p:extLst>
  </p:cSld>
  <p:clrMapOvr>
    <a:masterClrMapping/>
  </p:clrMapOvr>
</p:sld>
</file>

<file path=ppt/theme/theme1.xml><?xml version="1.0" encoding="utf-8"?>
<a:theme xmlns:a="http://schemas.openxmlformats.org/drawingml/2006/main" name="wzór prezentacji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16112</TotalTime>
  <Words>1103</Words>
  <Application>Microsoft Office PowerPoint</Application>
  <PresentationFormat>Panoramiczny</PresentationFormat>
  <Paragraphs>82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Times New Roman</vt:lpstr>
      <vt:lpstr>TimesNewRoman</vt:lpstr>
      <vt:lpstr>Wingdings</vt:lpstr>
      <vt:lpstr>wzór prezentacji</vt:lpstr>
      <vt:lpstr>Prezentacja programu PowerPoint</vt:lpstr>
      <vt:lpstr>metodologiA finansowania JST. Jak obecne wskaźniki można poprawić?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Szewczyk</dc:creator>
  <cp:lastModifiedBy>Julita Łukomska</cp:lastModifiedBy>
  <cp:revision>70</cp:revision>
  <dcterms:created xsi:type="dcterms:W3CDTF">2025-02-04T13:39:28Z</dcterms:created>
  <dcterms:modified xsi:type="dcterms:W3CDTF">2025-03-13T10:17:53Z</dcterms:modified>
</cp:coreProperties>
</file>